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6"/>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430" r:id="rId109"/>
    <p:sldId id="352"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31" r:id="rId136"/>
    <p:sldId id="401" r:id="rId137"/>
    <p:sldId id="381" r:id="rId138"/>
    <p:sldId id="382" r:id="rId139"/>
    <p:sldId id="419" r:id="rId140"/>
    <p:sldId id="393" r:id="rId141"/>
    <p:sldId id="383" r:id="rId142"/>
    <p:sldId id="388" r:id="rId143"/>
    <p:sldId id="385" r:id="rId144"/>
    <p:sldId id="405" r:id="rId145"/>
    <p:sldId id="415" r:id="rId146"/>
    <p:sldId id="420" r:id="rId147"/>
    <p:sldId id="389" r:id="rId148"/>
    <p:sldId id="395" r:id="rId149"/>
    <p:sldId id="396" r:id="rId150"/>
    <p:sldId id="399" r:id="rId151"/>
    <p:sldId id="400" r:id="rId152"/>
    <p:sldId id="402" r:id="rId153"/>
    <p:sldId id="403" r:id="rId154"/>
    <p:sldId id="404" r:id="rId155"/>
    <p:sldId id="406" r:id="rId156"/>
    <p:sldId id="407" r:id="rId157"/>
    <p:sldId id="408" r:id="rId158"/>
    <p:sldId id="410" r:id="rId159"/>
    <p:sldId id="411" r:id="rId160"/>
    <p:sldId id="416" r:id="rId161"/>
    <p:sldId id="429" r:id="rId162"/>
    <p:sldId id="422" r:id="rId163"/>
    <p:sldId id="424" r:id="rId164"/>
    <p:sldId id="427" r:id="rId16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100" d="100"/>
          <a:sy n="100" d="100"/>
        </p:scale>
        <p:origin x="1122" y="227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2018/9/30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138</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148</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155</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161</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114</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0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78.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9.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8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90.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3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10.tif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4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4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4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3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4.png"/></Relationships>
</file>

<file path=ppt/slides/_rels/slide15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4" Type="http://schemas.openxmlformats.org/officeDocument/2006/relationships/image" Target="../media/image23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 Id="rId5" Type="http://schemas.openxmlformats.org/officeDocument/2006/relationships/image" Target="../media/image243.png"/><Relationship Id="rId4" Type="http://schemas.openxmlformats.org/officeDocument/2006/relationships/image" Target="../media/image242.png"/></Relationships>
</file>

<file path=ppt/slides/_rels/slide161.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86.gif"/><Relationship Id="rId5" Type="http://schemas.openxmlformats.org/officeDocument/2006/relationships/image" Target="../media/image85.gif"/><Relationship Id="rId4" Type="http://schemas.openxmlformats.org/officeDocument/2006/relationships/image" Target="../media/image84.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emf"/><Relationship Id="rId9" Type="http://schemas.openxmlformats.org/officeDocument/2006/relationships/image" Target="../media/image112.tiff"/></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4.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a:solidFill>
                  <a:srgbClr val="FF0000"/>
                </a:solidFill>
              </a:rPr>
              <a:t>Secure storage</a:t>
            </a:r>
            <a:r>
              <a:rPr kumimoji="1" lang="zh-CN" altLang="en-US" dirty="0"/>
              <a:t>其实就是</a:t>
            </a:r>
            <a:r>
              <a:rPr lang="zh-CN" altLang="en-US" dirty="0"/>
              <a:t>利用了</a:t>
            </a:r>
            <a:r>
              <a:rPr lang="en-US" altLang="zh-CN" dirty="0" err="1"/>
              <a:t>TrustZone</a:t>
            </a:r>
            <a:r>
              <a:rPr lang="zh-CN" altLang="en-US" dirty="0"/>
              <a:t>的一个</a:t>
            </a:r>
            <a:r>
              <a:rPr lang="en-US" altLang="zh-CN" dirty="0"/>
              <a:t>application</a:t>
            </a:r>
            <a:r>
              <a:rPr lang="zh-CN" altLang="en-US" dirty="0"/>
              <a:t>，干的事情就是</a:t>
            </a:r>
            <a:r>
              <a:rPr lang="zh-CN" altLang="en-US" b="1" dirty="0"/>
              <a:t>在不把</a:t>
            </a:r>
            <a:r>
              <a:rPr lang="en-US" altLang="zh-CN" b="1" dirty="0"/>
              <a:t>FEK</a:t>
            </a:r>
            <a:r>
              <a:rPr lang="zh-CN" altLang="en-US" b="1" dirty="0"/>
              <a:t>泄露的情况下，加密</a:t>
            </a:r>
            <a:r>
              <a:rPr lang="en-US" altLang="zh-CN" b="1" dirty="0"/>
              <a:t>/</a:t>
            </a:r>
            <a:r>
              <a:rPr lang="zh-CN" altLang="en-US" b="1" dirty="0"/>
              <a:t>解密</a:t>
            </a:r>
            <a:r>
              <a:rPr lang="en-US" altLang="zh-CN" b="1" dirty="0"/>
              <a:t>files </a:t>
            </a:r>
            <a:r>
              <a:rPr lang="en-US" altLang="zh-CN" dirty="0"/>
              <a:t>(</a:t>
            </a:r>
            <a:r>
              <a:rPr lang="zh-CN" altLang="en-US" dirty="0"/>
              <a:t>以为</a:t>
            </a:r>
            <a:r>
              <a:rPr lang="en-US" altLang="zh-CN" dirty="0"/>
              <a:t>FEK</a:t>
            </a:r>
            <a:r>
              <a:rPr lang="zh-CN" altLang="en-US" dirty="0"/>
              <a:t>总在</a:t>
            </a:r>
            <a:r>
              <a:rPr lang="en-US" altLang="zh-CN" dirty="0"/>
              <a:t>secure world</a:t>
            </a:r>
            <a:r>
              <a:rPr lang="zh-CN" altLang="en-US" dirty="0"/>
              <a:t>的</a:t>
            </a:r>
            <a:r>
              <a:rPr lang="en-US" altLang="zh-CN" dirty="0"/>
              <a:t>memory</a:t>
            </a:r>
            <a:r>
              <a:rPr lang="zh-CN" altLang="en-US" dirty="0"/>
              <a:t>之中，从</a:t>
            </a:r>
            <a:r>
              <a:rPr lang="en-US" altLang="zh-CN" dirty="0"/>
              <a:t>normal world</a:t>
            </a:r>
            <a:r>
              <a:rPr lang="zh-CN" altLang="en-US" dirty="0"/>
              <a:t>无法</a:t>
            </a:r>
            <a:r>
              <a:rPr lang="en-US" altLang="zh-CN" dirty="0"/>
              <a:t>access</a:t>
            </a:r>
            <a:r>
              <a:rPr lang="zh-CN" altLang="en-US" dirty="0"/>
              <a:t>，所以不会泄露</a:t>
            </a:r>
            <a:r>
              <a:rPr lang="en-US" altLang="zh-CN" dirty="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这个金色的</a:t>
            </a:r>
            <a:r>
              <a:rPr kumimoji="1" lang="en-US" altLang="zh-CN" sz="1200" dirty="0"/>
              <a:t>Key</a:t>
            </a:r>
            <a:r>
              <a:rPr kumimoji="1" lang="zh-CN" altLang="en-US" sz="1200" dirty="0"/>
              <a:t>永远只在</a:t>
            </a:r>
            <a:r>
              <a:rPr kumimoji="1" lang="en-US" altLang="zh-CN" sz="1200" dirty="0"/>
              <a:t>secure world</a:t>
            </a:r>
            <a:r>
              <a:rPr kumimoji="1" lang="zh-CN" altLang="en-US" sz="1200" dirty="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用银色</a:t>
            </a:r>
            <a:r>
              <a:rPr kumimoji="1" lang="en-US" altLang="zh-CN" sz="1200" dirty="0"/>
              <a:t>key</a:t>
            </a:r>
            <a:r>
              <a:rPr kumimoji="1" lang="zh-CN" altLang="en-US" sz="1200" dirty="0"/>
              <a:t>加密</a:t>
            </a:r>
            <a:r>
              <a:rPr kumimoji="1" lang="en-US" altLang="zh-CN" sz="1200" dirty="0"/>
              <a:t>file</a:t>
            </a:r>
          </a:p>
          <a:p>
            <a:r>
              <a:rPr lang="zh-CN" altLang="en-US" sz="1200" dirty="0"/>
              <a:t>然后</a:t>
            </a:r>
            <a:r>
              <a:rPr kumimoji="1" lang="zh-CN" altLang="en-US" sz="1200" dirty="0"/>
              <a:t>用金色</a:t>
            </a:r>
            <a:r>
              <a:rPr kumimoji="1" lang="en-US" altLang="zh-CN" sz="1200" dirty="0"/>
              <a:t>key</a:t>
            </a:r>
            <a:r>
              <a:rPr kumimoji="1" lang="zh-CN" altLang="en-US" sz="1200" dirty="0"/>
              <a:t>加密</a:t>
            </a:r>
            <a:r>
              <a:rPr lang="zh-CN" altLang="en-US" sz="1200" dirty="0"/>
              <a:t>银色</a:t>
            </a:r>
            <a:r>
              <a:rPr lang="en-US" altLang="zh-CN" sz="1200" dirty="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a:t>Embedded system design</a:t>
            </a:r>
          </a:p>
          <a:p>
            <a:r>
              <a:rPr lang="zh-CN" altLang="en-US" dirty="0"/>
              <a:t>下图是</a:t>
            </a:r>
            <a:r>
              <a:rPr lang="en-US" altLang="zh-CN" dirty="0"/>
              <a:t>high level overview</a:t>
            </a:r>
            <a:r>
              <a:rPr lang="zh-CN" altLang="en-US" dirty="0"/>
              <a:t>的</a:t>
            </a:r>
            <a:r>
              <a:rPr lang="en-US" altLang="zh-CN" dirty="0"/>
              <a:t>board</a:t>
            </a:r>
            <a:r>
              <a:rPr lang="zh-CN" altLang="en-US" dirty="0"/>
              <a:t>上的</a:t>
            </a:r>
            <a:r>
              <a:rPr lang="en-US" altLang="zh-CN" dirty="0"/>
              <a:t>chip</a:t>
            </a:r>
            <a:r>
              <a:rPr lang="zh-CN" altLang="en-US" dirty="0"/>
              <a:t>和</a:t>
            </a:r>
            <a:r>
              <a:rPr lang="en-US" altLang="zh-CN" dirty="0"/>
              <a:t>chip</a:t>
            </a:r>
            <a:r>
              <a:rPr lang="zh-CN" altLang="en-US" dirty="0"/>
              <a:t>之间通信的</a:t>
            </a:r>
            <a:r>
              <a:rPr lang="en-US" altLang="zh-CN" dirty="0"/>
              <a:t>design</a:t>
            </a:r>
          </a:p>
          <a:p>
            <a:r>
              <a:rPr lang="zh-CN" altLang="en-US" dirty="0"/>
              <a:t>左图是整体</a:t>
            </a:r>
            <a:r>
              <a:rPr lang="en-US" altLang="zh-CN" dirty="0"/>
              <a:t>overview,</a:t>
            </a:r>
            <a:r>
              <a:rPr lang="zh-CN" altLang="en-US" dirty="0"/>
              <a:t>右图是加了一些</a:t>
            </a:r>
            <a:r>
              <a:rPr lang="en-US" altLang="zh-CN" dirty="0"/>
              <a:t>detail</a:t>
            </a:r>
            <a:r>
              <a:rPr lang="zh-CN" altLang="en-US" dirty="0"/>
              <a:t>的</a:t>
            </a:r>
            <a:r>
              <a:rPr lang="en-US" altLang="zh-CN" dirty="0"/>
              <a:t>overview</a:t>
            </a:r>
          </a:p>
          <a:p>
            <a:r>
              <a:rPr kumimoji="1" lang="zh-CN" altLang="en-US" dirty="0"/>
              <a:t>扩大了看，做类似的图的时候参考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a:t>下图是一个</a:t>
            </a:r>
            <a:r>
              <a:rPr lang="en-US" altLang="zh-CN" dirty="0"/>
              <a:t>IVI</a:t>
            </a:r>
            <a:r>
              <a:rPr lang="zh-CN" altLang="en-US" dirty="0"/>
              <a:t>的</a:t>
            </a:r>
            <a:r>
              <a:rPr lang="en-US" altLang="zh-CN" b="1" dirty="0">
                <a:solidFill>
                  <a:srgbClr val="FF0000"/>
                </a:solidFill>
              </a:rPr>
              <a:t>Security architecture Diagram</a:t>
            </a:r>
            <a:r>
              <a:rPr lang="zh-CN" altLang="en-US" dirty="0"/>
              <a:t>，和上面两张图挺像，</a:t>
            </a:r>
            <a:endParaRPr lang="en-US" altLang="zh-CN" dirty="0"/>
          </a:p>
          <a:p>
            <a:r>
              <a:rPr kumimoji="1" lang="zh-CN" altLang="en-US" dirty="0"/>
              <a:t>更加具体，描述的是</a:t>
            </a:r>
            <a:r>
              <a:rPr kumimoji="1" lang="en-US" altLang="zh-CN" dirty="0"/>
              <a:t>SW</a:t>
            </a:r>
            <a:r>
              <a:rPr kumimoji="1" lang="zh-CN" altLang="en-US" dirty="0"/>
              <a:t>面上哪个</a:t>
            </a:r>
            <a:r>
              <a:rPr kumimoji="1" lang="en-US" altLang="zh-CN" dirty="0"/>
              <a:t>OS</a:t>
            </a:r>
            <a:r>
              <a:rPr lang="zh-CN" altLang="en-US" dirty="0"/>
              <a:t>上有什么</a:t>
            </a:r>
            <a:r>
              <a:rPr lang="en-US" altLang="zh-CN" dirty="0"/>
              <a:t>component</a:t>
            </a:r>
            <a:r>
              <a:rPr lang="zh-CN" altLang="en-US" dirty="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这一页的图挺有学习价值的，自己做这些图是</a:t>
            </a:r>
            <a:r>
              <a:rPr kumimoji="1" lang="en-US" altLang="zh-CN" dirty="0"/>
              <a:t>Embedded System</a:t>
            </a:r>
            <a:r>
              <a:rPr lang="zh-CN" altLang="en-US" dirty="0"/>
              <a:t> </a:t>
            </a:r>
            <a:r>
              <a:rPr kumimoji="1" lang="en-US" altLang="zh-CN" dirty="0"/>
              <a:t>Architect</a:t>
            </a:r>
            <a:r>
              <a:rPr kumimoji="1" lang="zh-CN" altLang="en-US" dirty="0"/>
              <a:t>应该有的基本能力</a:t>
            </a:r>
            <a:endParaRPr kumimoji="1" lang="en-US" altLang="zh-CN" dirty="0"/>
          </a:p>
          <a:p>
            <a:r>
              <a:rPr lang="zh-CN" altLang="en-US" dirty="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a:t>下图是</a:t>
            </a:r>
            <a:r>
              <a:rPr kumimoji="1" lang="en-US" altLang="zh-CN" sz="1400" dirty="0"/>
              <a:t>IVI</a:t>
            </a:r>
            <a:r>
              <a:rPr kumimoji="1" lang="zh-CN" altLang="en-US" sz="1400" dirty="0"/>
              <a:t>的</a:t>
            </a:r>
            <a:r>
              <a:rPr kumimoji="1" lang="en-US" altLang="zh-CN" sz="1400" dirty="0"/>
              <a:t>OTA update</a:t>
            </a:r>
            <a:r>
              <a:rPr kumimoji="1" lang="zh-CN" altLang="en-US" sz="1400" dirty="0"/>
              <a:t>时，</a:t>
            </a:r>
            <a:r>
              <a:rPr kumimoji="1" lang="en-US" altLang="zh-CN" sz="1400" dirty="0"/>
              <a:t>RH850</a:t>
            </a:r>
            <a:r>
              <a:rPr lang="zh-CN" altLang="en-US" sz="1400" dirty="0"/>
              <a:t>的</a:t>
            </a:r>
            <a:r>
              <a:rPr lang="en-US" altLang="zh-CN" sz="1400" dirty="0"/>
              <a:t>Update sequence diagram (RH850</a:t>
            </a:r>
            <a:r>
              <a:rPr lang="zh-CN" altLang="en-US" sz="1400" dirty="0"/>
              <a:t>是通过</a:t>
            </a:r>
            <a:r>
              <a:rPr lang="en-US" altLang="zh-CN" sz="1400" dirty="0" err="1"/>
              <a:t>SoC</a:t>
            </a:r>
            <a:r>
              <a:rPr lang="zh-CN" altLang="en-US" sz="1400" dirty="0"/>
              <a:t>拿到</a:t>
            </a:r>
            <a:r>
              <a:rPr lang="en-US" altLang="zh-CN" sz="1400" dirty="0"/>
              <a:t>update data</a:t>
            </a:r>
            <a:r>
              <a:rPr lang="zh-CN" altLang="en-US" sz="1400" dirty="0"/>
              <a:t>的</a:t>
            </a:r>
            <a:r>
              <a:rPr lang="en-US" altLang="zh-CN" sz="1400" dirty="0"/>
              <a:t>)</a:t>
            </a:r>
            <a:r>
              <a:rPr lang="zh-CN" altLang="en-US" sz="1400" dirty="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的机能，正确的理解是</a:t>
            </a:r>
            <a:r>
              <a:rPr kumimoji="1" lang="en-US" altLang="zh-CN" dirty="0" err="1"/>
              <a:t>eMMC</a:t>
            </a:r>
            <a:r>
              <a:rPr kumimoji="1" lang="zh-CN" altLang="en-US" dirty="0"/>
              <a:t>之中有个</a:t>
            </a:r>
            <a:r>
              <a:rPr kumimoji="1" lang="en-US" altLang="zh-CN" dirty="0"/>
              <a:t>partition</a:t>
            </a:r>
            <a:r>
              <a:rPr kumimoji="1" lang="zh-CN" altLang="en-US" dirty="0"/>
              <a:t>是</a:t>
            </a:r>
            <a:r>
              <a:rPr kumimoji="1" lang="en-US" altLang="zh-CN" dirty="0"/>
              <a:t>RPMB</a:t>
            </a:r>
            <a:r>
              <a:rPr kumimoji="1" lang="en-US" altLang="ja-JP" dirty="0"/>
              <a:t>)</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a:t>eMMC</a:t>
            </a:r>
            <a:r>
              <a:rPr kumimoji="1" lang="zh-CN" altLang="en-US" dirty="0"/>
              <a:t>中有多个</a:t>
            </a:r>
            <a:r>
              <a:rPr kumimoji="1" lang="en-US" altLang="zh-CN" dirty="0"/>
              <a:t>partition</a:t>
            </a:r>
            <a:r>
              <a:rPr lang="zh-CN" altLang="en-US" dirty="0"/>
              <a:t>，但</a:t>
            </a:r>
            <a:r>
              <a:rPr kumimoji="1" lang="zh-CN" altLang="en-US" dirty="0"/>
              <a:t>只有这个</a:t>
            </a:r>
            <a:r>
              <a:rPr kumimoji="1" lang="en-US" altLang="zh-CN" dirty="0"/>
              <a:t>partition</a:t>
            </a:r>
            <a:r>
              <a:rPr kumimoji="1" lang="zh-CN" altLang="en-US" dirty="0"/>
              <a:t>可以</a:t>
            </a:r>
            <a:r>
              <a:rPr kumimoji="1" lang="en-US" altLang="zh-CN" dirty="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a:solidFill>
                  <a:srgbClr val="FF0000"/>
                </a:solidFill>
              </a:rPr>
              <a:t>OP-TEE</a:t>
            </a:r>
            <a:r>
              <a:rPr kumimoji="1" lang="en-US" altLang="ja-JP" dirty="0"/>
              <a:t>: open source trusted execution environment, </a:t>
            </a:r>
            <a:r>
              <a:rPr lang="zh-CN" altLang="en-US" dirty="0"/>
              <a:t>在</a:t>
            </a:r>
            <a:r>
              <a:rPr lang="en-US" altLang="zh-CN" dirty="0" err="1"/>
              <a:t>TrustZone</a:t>
            </a:r>
            <a:r>
              <a:rPr lang="zh-CN" altLang="en-US" dirty="0"/>
              <a:t>中运行的</a:t>
            </a:r>
            <a:r>
              <a:rPr lang="en-US" altLang="zh-CN" dirty="0"/>
              <a:t>OS</a:t>
            </a:r>
            <a:r>
              <a:rPr lang="zh-CN" altLang="en-US" dirty="0"/>
              <a:t>，可以在</a:t>
            </a:r>
            <a:r>
              <a:rPr lang="en-US" altLang="zh-CN" dirty="0" err="1"/>
              <a:t>Renesas</a:t>
            </a:r>
            <a:r>
              <a:rPr lang="zh-CN" altLang="en-US" dirty="0"/>
              <a:t>的</a:t>
            </a:r>
            <a:r>
              <a:rPr lang="en-US" altLang="zh-CN" dirty="0"/>
              <a:t>R-Car</a:t>
            </a:r>
            <a:r>
              <a:rPr lang="zh-CN" altLang="en-US" dirty="0"/>
              <a:t>系列</a:t>
            </a:r>
            <a:r>
              <a:rPr lang="en-US" altLang="zh-CN" dirty="0" err="1"/>
              <a:t>SoC</a:t>
            </a:r>
            <a:r>
              <a:rPr lang="zh-CN" altLang="en-US" dirty="0"/>
              <a:t>的</a:t>
            </a:r>
            <a:r>
              <a:rPr lang="en-US" altLang="zh-CN" dirty="0" err="1"/>
              <a:t>TurstZone</a:t>
            </a:r>
            <a:r>
              <a:rPr lang="zh-CN" altLang="en-US" dirty="0"/>
              <a:t>上跑的</a:t>
            </a:r>
            <a:r>
              <a:rPr lang="en-US" altLang="zh-CN" dirty="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p>
          <a:p>
            <a:r>
              <a:rPr lang="en-US" altLang="ja-JP" dirty="0"/>
              <a:t>Infineon</a:t>
            </a:r>
            <a:r>
              <a:rPr lang="zh-CN" altLang="en-US" dirty="0"/>
              <a:t>生产这种</a:t>
            </a:r>
            <a:r>
              <a:rPr lang="en-US" altLang="zh-CN" dirty="0"/>
              <a:t>TPM module</a:t>
            </a:r>
            <a:r>
              <a:rPr lang="zh-CN" altLang="en-US" dirty="0"/>
              <a:t>，</a:t>
            </a:r>
            <a:r>
              <a:rPr lang="en-US" altLang="zh-CN" dirty="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a:t>关于</a:t>
            </a:r>
            <a:r>
              <a:rPr lang="en-US" altLang="zh-CN" dirty="0" err="1"/>
              <a:t>trustzone</a:t>
            </a:r>
            <a:r>
              <a:rPr lang="zh-CN" altLang="en-US" dirty="0"/>
              <a:t>的认知更新一下，</a:t>
            </a:r>
            <a:r>
              <a:rPr lang="en-US" altLang="zh-CN" dirty="0" err="1"/>
              <a:t>SoC</a:t>
            </a:r>
            <a:r>
              <a:rPr lang="zh-CN" altLang="en-US" dirty="0"/>
              <a:t>的</a:t>
            </a:r>
            <a:r>
              <a:rPr lang="en-US" altLang="zh-CN" dirty="0"/>
              <a:t>memory</a:t>
            </a:r>
            <a:r>
              <a:rPr lang="zh-CN" altLang="en-US" dirty="0"/>
              <a:t>有</a:t>
            </a:r>
            <a:r>
              <a:rPr lang="en-US" altLang="zh-CN" dirty="0"/>
              <a:t>normal world</a:t>
            </a:r>
            <a:r>
              <a:rPr lang="zh-CN" altLang="en-US" dirty="0"/>
              <a:t>用</a:t>
            </a:r>
            <a:r>
              <a:rPr lang="en-US" altLang="zh-CN" dirty="0"/>
              <a:t>memory</a:t>
            </a:r>
            <a:r>
              <a:rPr lang="zh-CN" altLang="en-US" dirty="0"/>
              <a:t>和</a:t>
            </a:r>
            <a:r>
              <a:rPr lang="en-US" altLang="zh-CN" dirty="0"/>
              <a:t>secure world</a:t>
            </a:r>
            <a:r>
              <a:rPr lang="zh-CN" altLang="en-US" dirty="0"/>
              <a:t>用</a:t>
            </a:r>
            <a:r>
              <a:rPr lang="en-US" altLang="zh-CN" dirty="0"/>
              <a:t>memory</a:t>
            </a:r>
            <a:r>
              <a:rPr lang="zh-CN" altLang="en-US" dirty="0"/>
              <a:t>，这两种</a:t>
            </a:r>
            <a:r>
              <a:rPr lang="en-US" altLang="zh-CN" dirty="0"/>
              <a:t>memory</a:t>
            </a:r>
            <a:r>
              <a:rPr lang="zh-CN" altLang="en-US" dirty="0"/>
              <a:t>有</a:t>
            </a:r>
            <a:r>
              <a:rPr lang="en-US" altLang="zh-CN" dirty="0"/>
              <a:t>Hardware</a:t>
            </a:r>
            <a:r>
              <a:rPr lang="zh-CN" altLang="en-US" dirty="0"/>
              <a:t>限制不能共享；</a:t>
            </a:r>
            <a:endParaRPr lang="en-US" altLang="zh-CN" dirty="0"/>
          </a:p>
          <a:p>
            <a:r>
              <a:rPr lang="zh-CN" altLang="en-US" dirty="0"/>
              <a:t>除此之外还有</a:t>
            </a:r>
            <a:r>
              <a:rPr lang="en-US" altLang="zh-CN" dirty="0"/>
              <a:t>shared memory</a:t>
            </a:r>
            <a:r>
              <a:rPr lang="zh-CN" altLang="en-US" dirty="0"/>
              <a:t>，这种</a:t>
            </a:r>
            <a:r>
              <a:rPr lang="en-US" altLang="zh-CN" dirty="0"/>
              <a:t>memory</a:t>
            </a:r>
            <a:r>
              <a:rPr lang="zh-CN" altLang="en-US" dirty="0"/>
              <a:t>可以用来在</a:t>
            </a:r>
            <a:r>
              <a:rPr lang="en-US" altLang="zh-CN" dirty="0"/>
              <a:t>normal</a:t>
            </a:r>
            <a:r>
              <a:rPr lang="zh-CN" altLang="en-US" dirty="0"/>
              <a:t>和</a:t>
            </a:r>
            <a:r>
              <a:rPr lang="en-US" altLang="zh-CN" dirty="0"/>
              <a:t>secure</a:t>
            </a:r>
            <a:r>
              <a:rPr lang="zh-CN" altLang="en-US" dirty="0"/>
              <a:t> </a:t>
            </a:r>
            <a:r>
              <a:rPr lang="en-US" altLang="zh-CN" dirty="0"/>
              <a:t>world</a:t>
            </a:r>
            <a:r>
              <a:rPr lang="zh-CN" altLang="en-US" dirty="0"/>
              <a:t>之间交换</a:t>
            </a:r>
            <a:r>
              <a:rPr lang="en-US" altLang="zh-CN" dirty="0"/>
              <a:t>data</a:t>
            </a:r>
          </a:p>
          <a:p>
            <a:r>
              <a:rPr lang="zh-CN" altLang="en-US" dirty="0"/>
              <a:t>一个</a:t>
            </a:r>
            <a:r>
              <a:rPr lang="en-US" altLang="zh-CN" dirty="0" err="1"/>
              <a:t>SoC</a:t>
            </a:r>
            <a:r>
              <a:rPr lang="zh-CN" altLang="en-US" dirty="0"/>
              <a:t>一般有多个</a:t>
            </a:r>
            <a:r>
              <a:rPr lang="en-US" altLang="zh-CN" dirty="0"/>
              <a:t>CPU core</a:t>
            </a:r>
            <a:r>
              <a:rPr lang="zh-CN" altLang="en-US" dirty="0"/>
              <a:t>，可以设置一个或者多个</a:t>
            </a:r>
            <a:r>
              <a:rPr lang="en-US" altLang="zh-CN" dirty="0"/>
              <a:t>CPU core</a:t>
            </a:r>
            <a:r>
              <a:rPr lang="zh-CN" altLang="en-US" dirty="0"/>
              <a:t>来执行</a:t>
            </a:r>
            <a:r>
              <a:rPr lang="en-US" altLang="zh-CN" dirty="0"/>
              <a:t>secure world memory</a:t>
            </a:r>
            <a:r>
              <a:rPr lang="zh-CN" altLang="en-US" dirty="0"/>
              <a:t>上的数据，</a:t>
            </a:r>
            <a:r>
              <a:rPr lang="en-US" altLang="zh-CN" dirty="0"/>
              <a:t>EL3</a:t>
            </a:r>
            <a:r>
              <a:rPr lang="zh-CN" altLang="en-US" dirty="0"/>
              <a:t>上的</a:t>
            </a:r>
            <a:r>
              <a:rPr lang="en-US" altLang="zh-CN" dirty="0"/>
              <a:t>monitor</a:t>
            </a:r>
            <a:r>
              <a:rPr lang="zh-CN" altLang="en-US" dirty="0"/>
              <a:t>负责管理</a:t>
            </a:r>
            <a:r>
              <a:rPr lang="en-US" altLang="zh-CN" dirty="0"/>
              <a:t>CPU core</a:t>
            </a:r>
            <a:r>
              <a:rPr lang="zh-CN" altLang="en-US" dirty="0"/>
              <a:t>什么时候执行</a:t>
            </a:r>
            <a:r>
              <a:rPr lang="en-US" altLang="zh-CN" dirty="0"/>
              <a:t>normal world</a:t>
            </a:r>
            <a:r>
              <a:rPr lang="zh-CN" altLang="en-US" dirty="0"/>
              <a:t>的数据，什么时候执行</a:t>
            </a:r>
            <a:r>
              <a:rPr lang="en-US" altLang="zh-CN" dirty="0"/>
              <a:t>secure world</a:t>
            </a:r>
            <a:r>
              <a:rPr lang="zh-CN" altLang="en-US" dirty="0"/>
              <a:t>的数据</a:t>
            </a:r>
            <a:endParaRPr lang="en-US" altLang="zh-CN"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a:t>特許</a:t>
            </a:r>
            <a:r>
              <a:rPr kumimoji="1" lang="en-US" altLang="ja-JP" dirty="0"/>
              <a:t>(patent)</a:t>
            </a:r>
            <a:r>
              <a:rPr kumimoji="1" lang="ja-JP" altLang="en-US" dirty="0"/>
              <a:t>：</a:t>
            </a:r>
            <a:r>
              <a:rPr kumimoji="1" lang="zh-CN" altLang="en-US" dirty="0"/>
              <a:t>拿不到</a:t>
            </a:r>
            <a:r>
              <a:rPr lang="ja-JP" altLang="en-US" dirty="0"/>
              <a:t>登録番号</a:t>
            </a:r>
            <a:r>
              <a:rPr lang="zh-CN" altLang="en-US" dirty="0"/>
              <a:t>的话，特许对我一点用都没有</a:t>
            </a:r>
            <a:r>
              <a:rPr lang="en-US" altLang="zh-CN"/>
              <a:t>…</a:t>
            </a:r>
            <a:endParaRPr kumimoji="1" lang="en-US" altLang="ja-JP" dirty="0"/>
          </a:p>
          <a:p>
            <a:pPr marL="285750" indent="-285750">
              <a:buFont typeface="Arial" panose="020B0604020202020204" pitchFamily="34" charset="0"/>
              <a:buChar char="•"/>
            </a:pPr>
            <a:r>
              <a:rPr lang="ja-JP" altLang="en-US" dirty="0"/>
              <a:t>番号について</a:t>
            </a:r>
            <a:endParaRPr lang="en-US" altLang="ja-JP" dirty="0"/>
          </a:p>
          <a:p>
            <a:pPr marL="742950" lvl="1" indent="-285750">
              <a:buFont typeface="Arial" panose="020B0604020202020204" pitchFamily="34" charset="0"/>
              <a:buChar char="•"/>
            </a:pPr>
            <a:r>
              <a:rPr lang="ja-JP" altLang="en-US" dirty="0"/>
              <a:t>出願番号：</a:t>
            </a:r>
            <a:r>
              <a:rPr lang="zh-CN" altLang="en-US" dirty="0"/>
              <a:t>向特许局提出申请后就拿到的号码</a:t>
            </a:r>
            <a:endParaRPr lang="en-US" altLang="ja-JP" dirty="0"/>
          </a:p>
          <a:p>
            <a:pPr marL="742950" lvl="1" indent="-285750">
              <a:buFont typeface="Arial" panose="020B0604020202020204" pitchFamily="34" charset="0"/>
              <a:buChar char="•"/>
            </a:pPr>
            <a:r>
              <a:rPr lang="ja-JP" altLang="en-US" dirty="0"/>
              <a:t>公開・公表番号：出願</a:t>
            </a:r>
            <a:r>
              <a:rPr lang="zh-CN" altLang="en-US" dirty="0"/>
              <a:t>后，如果没有文件不足，在</a:t>
            </a:r>
            <a:r>
              <a:rPr lang="en-US" altLang="zh-CN" dirty="0"/>
              <a:t>1</a:t>
            </a:r>
            <a:r>
              <a:rPr lang="zh-CN" altLang="en-US" dirty="0"/>
              <a:t>年</a:t>
            </a:r>
            <a:r>
              <a:rPr lang="en-US" altLang="zh-CN" dirty="0"/>
              <a:t>6</a:t>
            </a:r>
            <a:r>
              <a:rPr lang="zh-CN" altLang="en-US" dirty="0"/>
              <a:t>个月之后会自动公开</a:t>
            </a:r>
            <a:endParaRPr lang="en-US" altLang="ja-JP" dirty="0"/>
          </a:p>
          <a:p>
            <a:pPr marL="742950" lvl="1" indent="-285750">
              <a:buFont typeface="Arial" panose="020B0604020202020204" pitchFamily="34" charset="0"/>
              <a:buChar char="•"/>
            </a:pPr>
            <a:r>
              <a:rPr lang="ja-JP" altLang="en-US" dirty="0"/>
              <a:t>登録番号：</a:t>
            </a:r>
            <a:r>
              <a:rPr lang="zh-CN" altLang="en-US" dirty="0"/>
              <a:t>在</a:t>
            </a:r>
            <a:r>
              <a:rPr lang="ja-JP" altLang="en-US" dirty="0"/>
              <a:t>出願</a:t>
            </a:r>
            <a:r>
              <a:rPr lang="zh-CN" altLang="en-US" dirty="0"/>
              <a:t>后，如果</a:t>
            </a:r>
            <a:r>
              <a:rPr lang="ja-JP" altLang="en-US" dirty="0"/>
              <a:t>出願</a:t>
            </a:r>
            <a:r>
              <a:rPr lang="zh-CN" altLang="en-US" dirty="0"/>
              <a:t>公司或个人要求接受审查，则进入漫长的审查过程，审查通过后，</a:t>
            </a:r>
            <a:r>
              <a:rPr lang="en-US" altLang="zh-CN" dirty="0"/>
              <a:t>patent</a:t>
            </a:r>
            <a:r>
              <a:rPr lang="zh-CN" altLang="en-US" dirty="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出願番号</a:t>
            </a:r>
            <a:r>
              <a:rPr lang="zh-CN" altLang="en-US" sz="1200" dirty="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60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296" y="-5154"/>
            <a:ext cx="6864828" cy="5909310"/>
          </a:xfrm>
          <a:prstGeom prst="rect">
            <a:avLst/>
          </a:prstGeom>
          <a:noFill/>
        </p:spPr>
        <p:txBody>
          <a:bodyPr wrap="square" rtlCol="0">
            <a:spAutoFit/>
          </a:bodyPr>
          <a:lstStyle/>
          <a:p>
            <a:r>
              <a:rPr lang="zh-CN" altLang="en-US" sz="1400" dirty="0"/>
              <a:t>关于</a:t>
            </a:r>
            <a:r>
              <a:rPr lang="en-US" altLang="zh-CN" sz="1400" dirty="0"/>
              <a:t>JavaScript</a:t>
            </a:r>
            <a:r>
              <a:rPr lang="zh-CN" altLang="en-US" sz="1400" dirty="0"/>
              <a:t>的知识</a:t>
            </a:r>
            <a:r>
              <a:rPr lang="en-US" altLang="zh-CN" sz="1400" dirty="0"/>
              <a:t>: </a:t>
            </a:r>
          </a:p>
          <a:p>
            <a:pPr marL="285750" indent="-285750">
              <a:buFont typeface="Arial" panose="020B0604020202020204" pitchFamily="34" charset="0"/>
              <a:buChar char="•"/>
            </a:pPr>
            <a:r>
              <a:rPr lang="en-US" altLang="ja-JP" sz="1400" b="1" dirty="0">
                <a:solidFill>
                  <a:srgbClr val="FF0000"/>
                </a:solidFill>
              </a:rPr>
              <a:t>ECMAScript</a:t>
            </a:r>
            <a:r>
              <a:rPr lang="en-US" altLang="ja-JP" sz="1400" dirty="0"/>
              <a:t>: </a:t>
            </a:r>
          </a:p>
          <a:p>
            <a:pPr marL="742950" lvl="1" indent="-285750">
              <a:buFont typeface="Arial" panose="020B0604020202020204" pitchFamily="34" charset="0"/>
              <a:buChar char="•"/>
            </a:pPr>
            <a:r>
              <a:rPr lang="en-US" altLang="ja-JP" sz="1400" dirty="0"/>
              <a:t>A standard, JavaScript follows this standard</a:t>
            </a:r>
          </a:p>
          <a:p>
            <a:pPr marL="742950" lvl="1" indent="-285750">
              <a:buFont typeface="Arial" panose="020B0604020202020204" pitchFamily="34" charset="0"/>
              <a:buChar char="•"/>
            </a:pPr>
            <a:r>
              <a:rPr lang="en-US" altLang="ja-JP" sz="1400" dirty="0" err="1"/>
              <a:t>Ecma</a:t>
            </a:r>
            <a:r>
              <a:rPr lang="en-US" altLang="ja-JP" sz="1400" dirty="0"/>
              <a:t> international created this ECMAScript standard, and other languages (e.g., ActionScript, JavaScript, </a:t>
            </a:r>
            <a:r>
              <a:rPr lang="en-US" altLang="ja-JP" sz="1400" dirty="0" err="1"/>
              <a:t>JSCript</a:t>
            </a:r>
            <a:r>
              <a:rPr lang="en-US" altLang="ja-JP" sz="1400" dirty="0"/>
              <a:t>, </a:t>
            </a:r>
            <a:r>
              <a:rPr lang="en-US" altLang="ja-JP" sz="1400" dirty="0" err="1"/>
              <a:t>etc</a:t>
            </a:r>
            <a:r>
              <a:rPr lang="en-US" altLang="ja-JP" sz="1400" dirty="0"/>
              <a:t>) has this ECMAScript as their core.</a:t>
            </a:r>
            <a:endParaRPr lang="ja-JP" altLang="en-US" sz="1400" dirty="0"/>
          </a:p>
          <a:p>
            <a:pPr marL="285750" indent="-285750">
              <a:buFont typeface="Arial" panose="020B0604020202020204" pitchFamily="34" charset="0"/>
              <a:buChar char="•"/>
            </a:pPr>
            <a:r>
              <a:rPr lang="en-US" altLang="ja-JP" sz="1400" dirty="0"/>
              <a:t>JavaScript</a:t>
            </a:r>
            <a:r>
              <a:rPr lang="zh-CN" altLang="en-US" sz="1400" dirty="0"/>
              <a:t>的“编译”流程，见右图</a:t>
            </a:r>
            <a:endParaRPr lang="en-US" altLang="zh-CN" sz="1400" dirty="0"/>
          </a:p>
          <a:p>
            <a:pPr marL="742950" lvl="1" indent="-285750">
              <a:buFont typeface="Arial" panose="020B0604020202020204" pitchFamily="34" charset="0"/>
              <a:buChar char="•"/>
            </a:pPr>
            <a:r>
              <a:rPr lang="en-US" altLang="zh-CN" sz="1400" dirty="0"/>
              <a:t>Parser</a:t>
            </a:r>
            <a:r>
              <a:rPr lang="zh-CN" altLang="en-US" sz="1400" dirty="0"/>
              <a:t>是一行一行看</a:t>
            </a:r>
            <a:r>
              <a:rPr lang="en-US" altLang="zh-CN" sz="1400" dirty="0"/>
              <a:t>Code</a:t>
            </a:r>
            <a:r>
              <a:rPr lang="zh-CN" altLang="en-US" sz="1400" dirty="0"/>
              <a:t>，检查</a:t>
            </a:r>
            <a:r>
              <a:rPr lang="en-US" altLang="zh-CN" sz="1400" dirty="0"/>
              <a:t>syntax</a:t>
            </a:r>
          </a:p>
          <a:p>
            <a:pPr marL="285750" indent="-285750">
              <a:buFont typeface="Arial" panose="020B0604020202020204" pitchFamily="34" charset="0"/>
              <a:buChar char="•"/>
            </a:pPr>
            <a:r>
              <a:rPr lang="en-US" altLang="zh-CN" sz="1400" b="1" dirty="0">
                <a:solidFill>
                  <a:srgbClr val="FF0000"/>
                </a:solidFill>
              </a:rPr>
              <a:t>Execution Context</a:t>
            </a:r>
            <a:r>
              <a:rPr lang="zh-CN" altLang="en-US" sz="1400" dirty="0"/>
              <a:t>的概念 </a:t>
            </a:r>
            <a:r>
              <a:rPr lang="en-US" altLang="zh-CN" sz="1400" dirty="0"/>
              <a:t>(</a:t>
            </a:r>
            <a:r>
              <a:rPr lang="en-US" altLang="zh-CN" sz="1400" b="1" dirty="0"/>
              <a:t>Execution Stack</a:t>
            </a:r>
            <a:r>
              <a:rPr lang="en-US" altLang="zh-CN" sz="1400" dirty="0"/>
              <a:t>)</a:t>
            </a:r>
            <a:r>
              <a:rPr lang="zh-CN" altLang="en-US" sz="1400" dirty="0"/>
              <a:t>，见右图</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Function</a:t>
            </a:r>
            <a:r>
              <a:rPr lang="zh-CN" altLang="en-US" sz="1400" dirty="0"/>
              <a:t>就是一个</a:t>
            </a:r>
            <a:r>
              <a:rPr lang="en-US" altLang="zh-CN" sz="1400" dirty="0"/>
              <a:t>Execution Context</a:t>
            </a:r>
          </a:p>
          <a:p>
            <a:pPr marL="742950" lvl="1" indent="-285750">
              <a:buFont typeface="Arial" panose="020B0604020202020204" pitchFamily="34" charset="0"/>
              <a:buChar char="•"/>
            </a:pPr>
            <a:r>
              <a:rPr lang="en-US" altLang="zh-CN" sz="1400" dirty="0" err="1"/>
              <a:t>Var</a:t>
            </a:r>
            <a:r>
              <a:rPr lang="zh-CN" altLang="en-US" sz="1400" dirty="0"/>
              <a:t>定义以及</a:t>
            </a:r>
            <a:r>
              <a:rPr lang="en-US" altLang="zh-CN" sz="1400" dirty="0" err="1"/>
              <a:t>func</a:t>
            </a:r>
            <a:r>
              <a:rPr lang="zh-CN" altLang="en-US" sz="1400" dirty="0"/>
              <a:t>的定义都在</a:t>
            </a:r>
            <a:r>
              <a:rPr lang="en-US" altLang="zh-CN" sz="1400" dirty="0"/>
              <a:t>Global Execution Context</a:t>
            </a:r>
            <a:r>
              <a:rPr lang="zh-CN" altLang="en-US" sz="1400" dirty="0"/>
              <a:t>中</a:t>
            </a:r>
            <a:endParaRPr lang="en-US" altLang="zh-CN" sz="1400" dirty="0"/>
          </a:p>
          <a:p>
            <a:pPr marL="742950" lvl="1" indent="-285750">
              <a:buFont typeface="Arial" panose="020B0604020202020204" pitchFamily="34" charset="0"/>
              <a:buChar char="•"/>
            </a:pPr>
            <a:r>
              <a:rPr lang="zh-CN" altLang="en-US" sz="1400" dirty="0"/>
              <a:t>但是当</a:t>
            </a:r>
            <a:r>
              <a:rPr lang="en-US" altLang="zh-CN" sz="1400" dirty="0"/>
              <a:t>call</a:t>
            </a:r>
            <a:r>
              <a:rPr lang="zh-CN" altLang="en-US" sz="1400" dirty="0"/>
              <a:t>一个</a:t>
            </a:r>
            <a:r>
              <a:rPr lang="en-US" altLang="zh-CN" sz="1400" dirty="0" err="1"/>
              <a:t>func</a:t>
            </a:r>
            <a:r>
              <a:rPr lang="zh-CN" altLang="en-US" sz="1400" dirty="0"/>
              <a:t>的时候，就会一个新的</a:t>
            </a:r>
            <a:r>
              <a:rPr lang="en-US" altLang="zh-CN" sz="1400" dirty="0"/>
              <a:t>Execution Context; </a:t>
            </a:r>
            <a:r>
              <a:rPr lang="zh-CN" altLang="en-US" sz="1400" dirty="0"/>
              <a:t>这个新的</a:t>
            </a:r>
            <a:r>
              <a:rPr lang="en-US" altLang="zh-CN" sz="1400" dirty="0"/>
              <a:t>Execution Context</a:t>
            </a:r>
            <a:r>
              <a:rPr lang="zh-CN" altLang="en-US" sz="1400" dirty="0"/>
              <a:t>就变成</a:t>
            </a:r>
            <a:r>
              <a:rPr lang="en-US" altLang="zh-CN" sz="1400" dirty="0"/>
              <a:t>active</a:t>
            </a:r>
            <a:r>
              <a:rPr lang="zh-CN" altLang="en-US" sz="1400" dirty="0"/>
              <a:t>的</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Execution Context</a:t>
            </a:r>
            <a:r>
              <a:rPr lang="zh-CN" altLang="en-US" sz="1400" dirty="0"/>
              <a:t>包含</a:t>
            </a:r>
            <a:r>
              <a:rPr lang="en-US" altLang="zh-CN" sz="1400" dirty="0"/>
              <a:t>3</a:t>
            </a:r>
            <a:r>
              <a:rPr lang="zh-CN" altLang="en-US" sz="1400" dirty="0"/>
              <a:t>个元素，这</a:t>
            </a:r>
            <a:r>
              <a:rPr lang="en-US" altLang="zh-CN" sz="1400" dirty="0"/>
              <a:t>3</a:t>
            </a:r>
            <a:r>
              <a:rPr lang="zh-CN" altLang="en-US" sz="1400" dirty="0"/>
              <a:t>个元素在</a:t>
            </a:r>
            <a:r>
              <a:rPr lang="en-US" altLang="zh-CN" sz="1400" dirty="0"/>
              <a:t>context</a:t>
            </a:r>
            <a:r>
              <a:rPr lang="zh-CN" altLang="en-US" sz="1400" dirty="0"/>
              <a:t>的</a:t>
            </a:r>
            <a:r>
              <a:rPr lang="en-US" altLang="zh-CN" sz="1400" b="1" dirty="0">
                <a:solidFill>
                  <a:srgbClr val="FF0000"/>
                </a:solidFill>
              </a:rPr>
              <a:t>Creation Phase</a:t>
            </a:r>
            <a:r>
              <a:rPr lang="zh-CN" altLang="en-US" sz="1400" dirty="0"/>
              <a:t>中被创造，在</a:t>
            </a:r>
            <a:r>
              <a:rPr lang="en-US" altLang="zh-CN" sz="1400" b="1" dirty="0">
                <a:solidFill>
                  <a:srgbClr val="FF0000"/>
                </a:solidFill>
              </a:rPr>
              <a:t>Execution Phase</a:t>
            </a:r>
            <a:r>
              <a:rPr lang="zh-CN" altLang="en-US" sz="1400" dirty="0"/>
              <a:t>中被执行</a:t>
            </a:r>
            <a:endParaRPr lang="en-US" altLang="zh-CN" sz="1400" dirty="0"/>
          </a:p>
          <a:p>
            <a:pPr marL="1200150" lvl="2" indent="-285750">
              <a:buFont typeface="Arial" panose="020B0604020202020204" pitchFamily="34" charset="0"/>
              <a:buChar char="•"/>
            </a:pPr>
            <a:r>
              <a:rPr lang="en-US" altLang="zh-CN" sz="1400" dirty="0"/>
              <a:t>Variable Object (VO), </a:t>
            </a:r>
          </a:p>
          <a:p>
            <a:pPr marL="1657350" lvl="3" indent="-285750">
              <a:buFont typeface="Arial" panose="020B0604020202020204" pitchFamily="34" charset="0"/>
              <a:buChar char="•"/>
            </a:pPr>
            <a:r>
              <a:rPr lang="en-US" altLang="zh-CN" sz="1400" dirty="0"/>
              <a:t>Input parameters object created</a:t>
            </a:r>
          </a:p>
          <a:p>
            <a:pPr marL="1657350" lvl="3" indent="-285750">
              <a:buFont typeface="Arial" panose="020B0604020202020204" pitchFamily="34" charset="0"/>
              <a:buChar char="•"/>
            </a:pPr>
            <a:r>
              <a:rPr lang="en-US" altLang="zh-CN" sz="1400" b="1" dirty="0">
                <a:solidFill>
                  <a:srgbClr val="FF0000"/>
                </a:solidFill>
              </a:rPr>
              <a:t>Hoisting</a:t>
            </a:r>
            <a:r>
              <a:rPr lang="en-US" altLang="zh-CN" sz="1400" dirty="0"/>
              <a:t>, </a:t>
            </a:r>
            <a:r>
              <a:rPr lang="en-US" altLang="zh-CN" sz="1400" dirty="0" err="1"/>
              <a:t>func</a:t>
            </a:r>
            <a:r>
              <a:rPr lang="en-US" altLang="zh-CN" sz="1400" dirty="0"/>
              <a:t> and </a:t>
            </a:r>
            <a:r>
              <a:rPr lang="en-US" altLang="zh-CN" sz="1400" dirty="0" err="1"/>
              <a:t>var</a:t>
            </a:r>
            <a:r>
              <a:rPr lang="en-US" altLang="zh-CN" sz="1400" dirty="0"/>
              <a:t> are “hoisted” before execution start (</a:t>
            </a:r>
            <a:r>
              <a:rPr lang="zh-CN" altLang="en-US" sz="1400" dirty="0"/>
              <a:t>这意味着我可以在</a:t>
            </a:r>
            <a:r>
              <a:rPr lang="en-US" altLang="zh-CN" sz="1400" dirty="0"/>
              <a:t>function declaration</a:t>
            </a:r>
            <a:r>
              <a:rPr lang="zh-CN" altLang="en-US" sz="1400" dirty="0"/>
              <a:t>之前就</a:t>
            </a:r>
            <a:r>
              <a:rPr lang="en-US" altLang="zh-CN" sz="1400" dirty="0"/>
              <a:t>call</a:t>
            </a:r>
            <a:r>
              <a:rPr lang="zh-CN" altLang="en-US" sz="1400" dirty="0"/>
              <a:t>这个</a:t>
            </a:r>
            <a:r>
              <a:rPr lang="en-US" altLang="zh-CN" sz="1400" dirty="0"/>
              <a:t>function)</a:t>
            </a:r>
          </a:p>
          <a:p>
            <a:pPr marL="2114550" lvl="4" indent="-285750">
              <a:buFont typeface="Arial" panose="020B0604020202020204" pitchFamily="34" charset="0"/>
              <a:buChar char="•"/>
            </a:pPr>
            <a:r>
              <a:rPr lang="en-US" altLang="zh-CN" sz="1400" dirty="0"/>
              <a:t>Code scanned for functions declarations, for each function, a VO is created pointing to the function.</a:t>
            </a:r>
          </a:p>
          <a:p>
            <a:pPr marL="2114550" lvl="4" indent="-285750">
              <a:buFont typeface="Arial" panose="020B0604020202020204" pitchFamily="34" charset="0"/>
              <a:buChar char="•"/>
            </a:pPr>
            <a:r>
              <a:rPr lang="en-US" altLang="zh-CN" sz="1400" dirty="0"/>
              <a:t>Code scanned for </a:t>
            </a:r>
            <a:r>
              <a:rPr lang="en-US" altLang="zh-CN" sz="1400" dirty="0" err="1"/>
              <a:t>var</a:t>
            </a:r>
            <a:r>
              <a:rPr lang="en-US" altLang="zh-CN" sz="1400" dirty="0"/>
              <a:t>, for each </a:t>
            </a:r>
            <a:r>
              <a:rPr lang="en-US" altLang="zh-CN" sz="1400" dirty="0" err="1"/>
              <a:t>var</a:t>
            </a:r>
            <a:r>
              <a:rPr lang="en-US" altLang="zh-CN" sz="1400" dirty="0"/>
              <a:t>, a VO is created and set to undefined.</a:t>
            </a:r>
          </a:p>
          <a:p>
            <a:pPr marL="1200150" lvl="2" indent="-285750">
              <a:buFont typeface="Arial" panose="020B0604020202020204" pitchFamily="34" charset="0"/>
              <a:buChar char="•"/>
            </a:pPr>
            <a:r>
              <a:rPr lang="en-US" altLang="zh-CN" sz="1400" dirty="0"/>
              <a:t>Scope chain, </a:t>
            </a:r>
          </a:p>
          <a:p>
            <a:pPr marL="1657350" lvl="3" indent="-285750">
              <a:buFont typeface="Arial" panose="020B0604020202020204" pitchFamily="34" charset="0"/>
              <a:buChar char="•"/>
            </a:pPr>
            <a:r>
              <a:rPr lang="en-US" altLang="zh-CN" sz="1400" dirty="0"/>
              <a:t>Each new function creates a scope, </a:t>
            </a:r>
            <a:r>
              <a:rPr lang="zh-CN" altLang="en-US" sz="1400" dirty="0"/>
              <a:t>见左图</a:t>
            </a:r>
            <a:r>
              <a:rPr lang="en-US" altLang="zh-CN" sz="1400" dirty="0"/>
              <a:t>, </a:t>
            </a:r>
            <a:r>
              <a:rPr lang="zh-CN" altLang="en-US" sz="1400" dirty="0"/>
              <a:t>最外层的是</a:t>
            </a:r>
            <a:r>
              <a:rPr lang="en-US" altLang="zh-CN" sz="1400" dirty="0"/>
              <a:t>Global scope</a:t>
            </a:r>
          </a:p>
          <a:p>
            <a:pPr marL="1200150" lvl="2" indent="-285750">
              <a:buFont typeface="Arial" panose="020B0604020202020204" pitchFamily="34" charset="0"/>
              <a:buChar char="•"/>
            </a:pPr>
            <a:r>
              <a:rPr lang="en-US" altLang="zh-CN" sz="1400" dirty="0"/>
              <a:t>“This” variable, </a:t>
            </a:r>
          </a:p>
          <a:p>
            <a:pPr marL="1657350" lvl="3" indent="-285750">
              <a:buFont typeface="Arial" panose="020B0604020202020204" pitchFamily="34" charset="0"/>
              <a:buChar char="•"/>
            </a:pPr>
            <a:r>
              <a:rPr lang="en-US" altLang="zh-CN" sz="1400" dirty="0"/>
              <a:t>Assigned value in execution</a:t>
            </a:r>
          </a:p>
          <a:p>
            <a:pPr marL="1657350" lvl="3" indent="-285750">
              <a:buFont typeface="Arial" panose="020B0604020202020204" pitchFamily="34" charset="0"/>
              <a:buChar char="•"/>
            </a:pPr>
            <a:r>
              <a:rPr lang="en-US" altLang="ja-JP" sz="1400" dirty="0"/>
              <a:t>Points to the object that is calling a function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24" y="-18256"/>
            <a:ext cx="58610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1" y="2411760"/>
            <a:ext cx="5632450" cy="314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749480" y="5272819"/>
            <a:ext cx="1368152"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050" dirty="0"/>
              <a:t>&lt;- </a:t>
            </a:r>
            <a:r>
              <a:rPr kumimoji="1" lang="zh-CN" altLang="en-US" sz="1050" dirty="0"/>
              <a:t>这一行之前都在</a:t>
            </a:r>
            <a:r>
              <a:rPr kumimoji="1" lang="en-US" altLang="zh-CN" sz="1050" dirty="0"/>
              <a:t>Global Execution Context</a:t>
            </a:r>
            <a:r>
              <a:rPr kumimoji="1" lang="zh-CN" altLang="en-US" sz="1050" dirty="0"/>
              <a:t>里面</a:t>
            </a:r>
            <a:endParaRPr kumimoji="1" lang="ja-JP" altLang="en-US" sz="1050" dirty="0"/>
          </a:p>
        </p:txBody>
      </p:sp>
      <p:pic>
        <p:nvPicPr>
          <p:cNvPr id="4" name="Picture 3">
            <a:extLst>
              <a:ext uri="{FF2B5EF4-FFF2-40B4-BE49-F238E27FC236}">
                <a16:creationId xmlns:a16="http://schemas.microsoft.com/office/drawing/2014/main" id="{39B9B62B-8533-4F28-B19F-31F058A74E87}"/>
              </a:ext>
            </a:extLst>
          </p:cNvPr>
          <p:cNvPicPr>
            <a:picLocks noChangeAspect="1"/>
          </p:cNvPicPr>
          <p:nvPr/>
        </p:nvPicPr>
        <p:blipFill>
          <a:blip r:embed="rId4"/>
          <a:stretch>
            <a:fillRect/>
          </a:stretch>
        </p:blipFill>
        <p:spPr>
          <a:xfrm>
            <a:off x="-4567040" y="3782978"/>
            <a:ext cx="4581128" cy="1784855"/>
          </a:xfrm>
          <a:prstGeom prst="rect">
            <a:avLst/>
          </a:prstGeom>
        </p:spPr>
      </p:pic>
    </p:spTree>
    <p:extLst>
      <p:ext uri="{BB962C8B-B14F-4D97-AF65-F5344CB8AC3E}">
        <p14:creationId xmlns:p14="http://schemas.microsoft.com/office/powerpoint/2010/main" val="2725685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p>
          <a:p>
            <a:pPr marL="285750" indent="-285750">
              <a:buFont typeface="Arial" panose="020B0604020202020204" pitchFamily="34" charset="0"/>
              <a:buChar char="•"/>
            </a:pPr>
            <a:endParaRPr lang="en-US" altLang="ja-JP" dirty="0"/>
          </a:p>
          <a:p>
            <a:r>
              <a:rPr kumimoji="1" lang="en-US" altLang="ja-JP" b="1" dirty="0">
                <a:solidFill>
                  <a:srgbClr val="FF0000"/>
                </a:solidFill>
              </a:rPr>
              <a:t>OMA-DM</a:t>
            </a:r>
            <a:r>
              <a:rPr kumimoji="1" lang="en-US" altLang="ja-JP" dirty="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p>
          <a:p>
            <a:pPr marL="742950" lvl="1" indent="-285750">
              <a:buFont typeface="Arial" panose="020B0604020202020204" pitchFamily="34" charset="0"/>
              <a:buChar char="•"/>
            </a:pPr>
            <a:r>
              <a:rPr kumimoji="1" lang="en-US" altLang="ja-JP" dirty="0"/>
              <a:t>Provisioning</a:t>
            </a:r>
          </a:p>
          <a:p>
            <a:pPr marL="742950" lvl="1" indent="-285750">
              <a:buFont typeface="Arial" panose="020B0604020202020204" pitchFamily="34" charset="0"/>
              <a:buChar char="•"/>
            </a:pPr>
            <a:r>
              <a:rPr lang="en-US" altLang="ja-JP" dirty="0"/>
              <a:t>Device configuration</a:t>
            </a:r>
          </a:p>
          <a:p>
            <a:pPr marL="742950" lvl="1" indent="-285750">
              <a:buFont typeface="Arial" panose="020B0604020202020204" pitchFamily="34" charset="0"/>
              <a:buChar char="•"/>
            </a:pPr>
            <a:r>
              <a:rPr kumimoji="1" lang="en-US" altLang="ja-JP" dirty="0"/>
              <a:t>Software upgrades</a:t>
            </a:r>
          </a:p>
          <a:p>
            <a:pPr marL="742950" lvl="1" indent="-285750">
              <a:buFont typeface="Arial" panose="020B0604020202020204" pitchFamily="34" charset="0"/>
              <a:buChar char="•"/>
            </a:pPr>
            <a:r>
              <a:rPr lang="en-US" altLang="ja-JP" dirty="0"/>
              <a:t>Fault management</a:t>
            </a:r>
          </a:p>
          <a:p>
            <a:pPr marL="285750" indent="-285750">
              <a:buFont typeface="Arial" panose="020B0604020202020204" pitchFamily="34" charset="0"/>
              <a:buChar char="•"/>
            </a:pPr>
            <a:r>
              <a:rPr lang="zh-CN" altLang="en-US" dirty="0"/>
              <a:t>比如说如何用</a:t>
            </a:r>
            <a:r>
              <a:rPr lang="en-US" altLang="zh-CN" dirty="0"/>
              <a:t>IVI</a:t>
            </a:r>
            <a:r>
              <a:rPr lang="zh-CN" altLang="en-US" dirty="0"/>
              <a:t>来管理各种链接着自己的</a:t>
            </a:r>
            <a:r>
              <a:rPr lang="en-US" altLang="zh-CN" dirty="0"/>
              <a:t>devices</a:t>
            </a:r>
            <a:r>
              <a:rPr lang="zh-CN" altLang="en-US"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a:t>SRAM</a:t>
            </a:r>
            <a:r>
              <a:rPr kumimoji="1" lang="zh-CN" altLang="en-US" dirty="0"/>
              <a:t>和</a:t>
            </a:r>
            <a:r>
              <a:rPr kumimoji="1" lang="en-US" altLang="zh-CN" dirty="0"/>
              <a:t>DRAM</a:t>
            </a:r>
            <a:r>
              <a:rPr kumimoji="1" lang="zh-CN" altLang="en-US" dirty="0"/>
              <a:t>的区别和用途见后</a:t>
            </a:r>
            <a:endParaRPr kumimoji="1" lang="en-US" altLang="zh-CN" dirty="0"/>
          </a:p>
          <a:p>
            <a:r>
              <a:rPr lang="zh-CN" altLang="en-US" dirty="0"/>
              <a:t>在嵌入式中，</a:t>
            </a:r>
            <a:r>
              <a:rPr lang="en-US" altLang="zh-CN" dirty="0"/>
              <a:t>DRAM</a:t>
            </a:r>
            <a:r>
              <a:rPr lang="zh-CN" altLang="en-US" dirty="0"/>
              <a:t>的种类一般是</a:t>
            </a:r>
            <a:r>
              <a:rPr lang="en-US" altLang="zh-CN" b="1" dirty="0">
                <a:solidFill>
                  <a:srgbClr val="FF0000"/>
                </a:solidFill>
              </a:rPr>
              <a:t>LPDDR</a:t>
            </a:r>
            <a:r>
              <a:rPr lang="en-US" altLang="zh-CN" dirty="0">
                <a:solidFill>
                  <a:srgbClr val="FF0000"/>
                </a:solidFill>
              </a:rPr>
              <a:t> </a:t>
            </a:r>
            <a:r>
              <a:rPr lang="en-US" altLang="zh-CN" dirty="0"/>
              <a:t>(low power DDR)</a:t>
            </a:r>
            <a:endParaRPr kumimoji="1" lang="en-US" altLang="zh-CN" dirty="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a:solidFill>
                  <a:srgbClr val="FF0000"/>
                </a:solidFill>
              </a:rPr>
              <a:t>GDDR</a:t>
            </a:r>
            <a:r>
              <a:rPr kumimoji="1" lang="en-US" altLang="ja-JP" dirty="0"/>
              <a:t>: graphic double date rate</a:t>
            </a:r>
          </a:p>
          <a:p>
            <a:pPr marL="285750" indent="-285750">
              <a:buFont typeface="Arial" panose="020B0604020202020204" pitchFamily="34" charset="0"/>
              <a:buChar char="•"/>
            </a:pPr>
            <a:r>
              <a:rPr lang="zh-CN" altLang="en-US" dirty="0"/>
              <a:t>专门为</a:t>
            </a:r>
            <a:r>
              <a:rPr lang="en-US" altLang="zh-CN" dirty="0"/>
              <a:t>GPU</a:t>
            </a:r>
            <a:r>
              <a:rPr lang="zh-CN" altLang="en-US" dirty="0"/>
              <a:t>设计的</a:t>
            </a:r>
            <a:r>
              <a:rPr lang="en-US" altLang="zh-CN" dirty="0"/>
              <a:t>memory</a:t>
            </a:r>
            <a:r>
              <a:rPr lang="zh-CN" altLang="en-US" dirty="0"/>
              <a:t>，一般来说比</a:t>
            </a:r>
            <a:r>
              <a:rPr lang="en-US" altLang="zh-CN" dirty="0"/>
              <a:t>CPU</a:t>
            </a:r>
            <a:r>
              <a:rPr lang="zh-CN" altLang="en-US" dirty="0"/>
              <a:t>用的</a:t>
            </a:r>
            <a:r>
              <a:rPr lang="en-US" altLang="zh-CN" dirty="0"/>
              <a:t>memory</a:t>
            </a:r>
            <a:r>
              <a:rPr lang="zh-CN" altLang="en-US" dirty="0"/>
              <a:t>要快很多，原理不明</a:t>
            </a:r>
            <a:endParaRPr lang="en-US" altLang="zh-CN"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a:solidFill>
                  <a:srgbClr val="FF0000"/>
                </a:solidFill>
              </a:rPr>
              <a:t>AEAD</a:t>
            </a:r>
            <a:r>
              <a:rPr kumimoji="1" lang="en-US" altLang="zh-CN" sz="1400" dirty="0"/>
              <a:t>: </a:t>
            </a:r>
            <a:r>
              <a:rPr lang="en-US" altLang="ja-JP" sz="1400" dirty="0"/>
              <a:t>Authenticated Encryption with Associated Data</a:t>
            </a:r>
          </a:p>
          <a:p>
            <a:pPr marL="285750" indent="-285750">
              <a:buFont typeface="Arial" panose="020B0604020202020204" pitchFamily="34" charset="0"/>
              <a:buChar char="•"/>
            </a:pPr>
            <a:r>
              <a:rPr lang="zh-CN" altLang="en-US" sz="1400" dirty="0"/>
              <a:t>特点是同时提供</a:t>
            </a:r>
            <a:r>
              <a:rPr lang="en-US" altLang="zh-CN" sz="1400" dirty="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a:t>保护各种</a:t>
            </a:r>
            <a:r>
              <a:rPr kumimoji="1" lang="en-US" altLang="zh-CN" sz="1400" dirty="0"/>
              <a:t>user/</a:t>
            </a:r>
            <a:r>
              <a:rPr kumimoji="1" lang="en-US" altLang="zh-CN" sz="1400" dirty="0" err="1"/>
              <a:t>config</a:t>
            </a:r>
            <a:r>
              <a:rPr kumimoji="1" lang="en-US" altLang="zh-CN" sz="1400" dirty="0"/>
              <a:t> data</a:t>
            </a:r>
            <a:endParaRPr lang="en-US" altLang="zh-CN" sz="1400" dirty="0"/>
          </a:p>
          <a:p>
            <a:pPr marL="285750" indent="-285750">
              <a:buFont typeface="Arial" panose="020B0604020202020204" pitchFamily="34" charset="0"/>
              <a:buChar char="•"/>
            </a:pPr>
            <a:r>
              <a:rPr kumimoji="1" lang="en-US" altLang="zh-CN" sz="1400" dirty="0"/>
              <a:t>AE</a:t>
            </a:r>
            <a:r>
              <a:rPr lang="zh-CN" altLang="en-US" sz="1400" dirty="0"/>
              <a:t>提供了</a:t>
            </a:r>
            <a:r>
              <a:rPr lang="en-US" altLang="zh-CN" sz="1400" dirty="0"/>
              <a:t>encrypt/decrypt programming interface</a:t>
            </a:r>
          </a:p>
          <a:p>
            <a:pPr marL="285750" indent="-285750">
              <a:buFont typeface="Arial" panose="020B0604020202020204" pitchFamily="34" charset="0"/>
              <a:buChar char="•"/>
            </a:pPr>
            <a:r>
              <a:rPr lang="zh-CN" altLang="en-US" sz="1400" dirty="0"/>
              <a:t>右图是</a:t>
            </a:r>
            <a:r>
              <a:rPr lang="en-US" altLang="zh-CN" sz="1400" dirty="0"/>
              <a:t>AE</a:t>
            </a:r>
            <a:r>
              <a:rPr lang="zh-CN" altLang="en-US" sz="1400" dirty="0"/>
              <a:t>的一种形式，</a:t>
            </a:r>
            <a:r>
              <a:rPr lang="en-US" altLang="zh-CN" sz="1400" dirty="0"/>
              <a:t>AE</a:t>
            </a:r>
            <a:r>
              <a:rPr lang="zh-CN" altLang="en-US" sz="1400" dirty="0"/>
              <a:t>有很多变种；但再干的事本质都一样，就是加密</a:t>
            </a:r>
            <a:r>
              <a:rPr lang="en-US" altLang="zh-CN" sz="1400" dirty="0"/>
              <a:t>/Hash</a:t>
            </a:r>
            <a:r>
              <a:rPr lang="zh-CN" altLang="en-US" sz="1400" dirty="0"/>
              <a:t>的顺序可能会变</a:t>
            </a:r>
            <a:endParaRPr lang="en-US" altLang="zh-CN" sz="1400" dirty="0"/>
          </a:p>
          <a:p>
            <a:pPr marL="742950" lvl="1" indent="-285750">
              <a:buFont typeface="Arial" panose="020B0604020202020204" pitchFamily="34" charset="0"/>
              <a:buChar char="•"/>
            </a:pPr>
            <a:r>
              <a:rPr lang="zh-CN" altLang="en-US" sz="1400" dirty="0"/>
              <a:t>加密：确保</a:t>
            </a:r>
            <a:r>
              <a:rPr lang="en-US" altLang="zh-CN" sz="1400" dirty="0"/>
              <a:t>confidentiality</a:t>
            </a:r>
          </a:p>
          <a:p>
            <a:pPr marL="742950" lvl="1" indent="-285750">
              <a:buFont typeface="Arial" panose="020B0604020202020204" pitchFamily="34" charset="0"/>
              <a:buChar char="•"/>
            </a:pPr>
            <a:r>
              <a:rPr lang="en-US" altLang="zh-CN" sz="1400" dirty="0"/>
              <a:t>Hash</a:t>
            </a:r>
            <a:r>
              <a:rPr lang="zh-CN" altLang="en-US" sz="1400" dirty="0"/>
              <a:t>：确保</a:t>
            </a:r>
            <a:r>
              <a:rPr lang="en-US" altLang="zh-CN" sz="1400" dirty="0"/>
              <a:t>integrity</a:t>
            </a:r>
          </a:p>
          <a:p>
            <a:pPr marL="742950" lvl="1" indent="-285750">
              <a:buFont typeface="Arial" panose="020B0604020202020204" pitchFamily="34" charset="0"/>
              <a:buChar char="•"/>
            </a:pPr>
            <a:r>
              <a:rPr lang="en-US" altLang="zh-CN" sz="1400" dirty="0" err="1"/>
              <a:t>Key+Hash</a:t>
            </a:r>
            <a:r>
              <a:rPr lang="zh-CN" altLang="en-US" sz="1400" dirty="0"/>
              <a:t>：确保</a:t>
            </a:r>
            <a:r>
              <a:rPr lang="en-US" altLang="zh-CN" sz="1400" dirty="0"/>
              <a:t>authenticity</a:t>
            </a:r>
          </a:p>
          <a:p>
            <a:pPr marL="285750" indent="-285750">
              <a:buFont typeface="Arial" panose="020B0604020202020204" pitchFamily="34" charset="0"/>
              <a:buChar char="•"/>
            </a:pPr>
            <a:r>
              <a:rPr lang="zh-CN" altLang="en-US" sz="1400" dirty="0"/>
              <a:t>我的理解是这个和</a:t>
            </a:r>
            <a:r>
              <a:rPr lang="en-US" altLang="zh-CN" sz="1400" dirty="0"/>
              <a:t>HMAC</a:t>
            </a:r>
            <a:r>
              <a:rPr lang="zh-CN" altLang="en-US" sz="1400" dirty="0"/>
              <a:t>很像，但是关于</a:t>
            </a:r>
            <a:r>
              <a:rPr lang="en-US" altLang="zh-CN" sz="1400" dirty="0"/>
              <a:t>key</a:t>
            </a:r>
            <a:r>
              <a:rPr lang="zh-CN" altLang="en-US" sz="1400"/>
              <a:t>谁拿着的问题，需要深究以下</a:t>
            </a:r>
            <a:endParaRPr lang="en-US" altLang="zh-CN" sz="1400" dirty="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084"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a:t>Block diagram</a:t>
            </a:r>
            <a:r>
              <a:rPr kumimoji="1" lang="en-US" altLang="ja-JP" dirty="0"/>
              <a:t>, </a:t>
            </a:r>
            <a:r>
              <a:rPr kumimoji="1" lang="en-US" altLang="zh-CN" dirty="0" err="1"/>
              <a:t>SoC</a:t>
            </a:r>
            <a:r>
              <a:rPr kumimoji="1" lang="zh-CN" altLang="en-US" dirty="0"/>
              <a:t>的硬件</a:t>
            </a:r>
            <a:r>
              <a:rPr kumimoji="1" lang="en-US" altLang="zh-CN" dirty="0" err="1"/>
              <a:t>blcok</a:t>
            </a:r>
            <a:r>
              <a:rPr lang="zh-CN" altLang="en-US" dirty="0"/>
              <a:t>图</a:t>
            </a:r>
            <a:endParaRPr kumimoji="1" lang="en-US" altLang="ja-JP" dirty="0"/>
          </a:p>
          <a:p>
            <a:pPr marL="285750" indent="-285750">
              <a:buFont typeface="Arial" panose="020B0604020202020204" pitchFamily="34" charset="0"/>
              <a:buChar char="•"/>
            </a:pPr>
            <a:r>
              <a:rPr lang="zh-CN" altLang="en-US" dirty="0"/>
              <a:t>经常出现在</a:t>
            </a:r>
            <a:r>
              <a:rPr lang="en-US" altLang="zh-CN" dirty="0" err="1"/>
              <a:t>SoC</a:t>
            </a:r>
            <a:r>
              <a:rPr lang="zh-CN" altLang="en-US" dirty="0"/>
              <a:t>的说明文档之中</a:t>
            </a:r>
            <a:endParaRPr lang="en-US" altLang="zh-CN" dirty="0"/>
          </a:p>
          <a:p>
            <a:pPr marL="285750" indent="-285750">
              <a:buFont typeface="Arial" panose="020B0604020202020204" pitchFamily="34" charset="0"/>
              <a:buChar char="•"/>
            </a:pPr>
            <a:r>
              <a:rPr kumimoji="1" lang="en-US" altLang="zh-CN" dirty="0" err="1"/>
              <a:t>SoC</a:t>
            </a:r>
            <a:r>
              <a:rPr lang="zh-CN" altLang="en-US" dirty="0"/>
              <a:t>的上层概念是</a:t>
            </a:r>
            <a:r>
              <a:rPr lang="en-US" altLang="zh-CN" dirty="0"/>
              <a:t>LSI</a:t>
            </a:r>
          </a:p>
          <a:p>
            <a:pPr marL="285750" indent="-285750">
              <a:buFont typeface="Arial" panose="020B0604020202020204" pitchFamily="34" charset="0"/>
              <a:buChar char="•"/>
            </a:pPr>
            <a:r>
              <a:rPr kumimoji="1" lang="zh-CN" altLang="en-US" dirty="0"/>
              <a:t>左图中每一个</a:t>
            </a:r>
            <a:r>
              <a:rPr kumimoji="1" lang="en-US" altLang="zh-CN" dirty="0"/>
              <a:t>block</a:t>
            </a:r>
            <a:r>
              <a:rPr kumimoji="1" lang="zh-CN" altLang="en-US" dirty="0"/>
              <a:t>是一个</a:t>
            </a:r>
            <a:r>
              <a:rPr lang="zh-CN" altLang="en-US" dirty="0"/>
              <a:t>“</a:t>
            </a:r>
            <a:r>
              <a:rPr lang="en-US" altLang="zh-CN" b="1" dirty="0">
                <a:solidFill>
                  <a:srgbClr val="FF0000"/>
                </a:solidFill>
              </a:rPr>
              <a:t>IP core</a:t>
            </a:r>
            <a:r>
              <a:rPr lang="zh-CN" altLang="en-US" dirty="0"/>
              <a:t>”</a:t>
            </a:r>
            <a:r>
              <a:rPr lang="en-US" altLang="zh-CN" dirty="0"/>
              <a:t>(</a:t>
            </a:r>
            <a:r>
              <a:rPr lang="en-US" altLang="ja-JP" dirty="0"/>
              <a:t>intellectual property core</a:t>
            </a:r>
            <a:r>
              <a:rPr lang="en-US" altLang="zh-CN" dirty="0"/>
              <a:t>),</a:t>
            </a:r>
            <a:r>
              <a:rPr lang="zh-CN" altLang="en-US" dirty="0"/>
              <a:t>负责一个具体机能</a:t>
            </a:r>
            <a:endParaRPr lang="en-US" altLang="zh-CN" dirty="0"/>
          </a:p>
          <a:p>
            <a:pPr marL="285750" indent="-285750">
              <a:buFont typeface="Arial" panose="020B0604020202020204" pitchFamily="34" charset="0"/>
              <a:buChar char="•"/>
            </a:pPr>
            <a:r>
              <a:rPr kumimoji="1" lang="zh-CN" altLang="en-US" dirty="0"/>
              <a:t>但注意，左图是非常</a:t>
            </a:r>
            <a:r>
              <a:rPr kumimoji="1" lang="en-US" altLang="zh-CN" dirty="0"/>
              <a:t>high level review</a:t>
            </a:r>
            <a:r>
              <a:rPr kumimoji="1" lang="zh-CN" altLang="en-US" dirty="0"/>
              <a:t>的一张图，要具体的话能非常具体，其中</a:t>
            </a:r>
            <a:r>
              <a:rPr kumimoji="1" lang="en-US" altLang="zh-CN" dirty="0"/>
              <a:t>secure engine</a:t>
            </a:r>
            <a:r>
              <a:rPr kumimoji="1" lang="zh-CN" altLang="en-US" dirty="0"/>
              <a:t>的具体图见右</a:t>
            </a:r>
            <a:endParaRPr kumimoji="1" lang="en-US" altLang="zh-CN" dirty="0"/>
          </a:p>
          <a:p>
            <a:pPr marL="285750" indent="-285750">
              <a:buFont typeface="Arial" panose="020B0604020202020204" pitchFamily="34" charset="0"/>
              <a:buChar char="•"/>
            </a:pPr>
            <a:r>
              <a:rPr lang="zh-CN" altLang="en-US" dirty="0"/>
              <a:t>相对</a:t>
            </a:r>
            <a:r>
              <a:rPr lang="en-US" altLang="zh-CN" dirty="0"/>
              <a:t>IP core</a:t>
            </a:r>
            <a:r>
              <a:rPr lang="zh-CN" altLang="en-US" dirty="0"/>
              <a:t>，还有</a:t>
            </a:r>
            <a:r>
              <a:rPr lang="en-US" altLang="zh-CN" b="1" dirty="0"/>
              <a:t>CPU core</a:t>
            </a:r>
            <a:r>
              <a:rPr lang="zh-CN" altLang="en-US" dirty="0"/>
              <a:t>，或者叫</a:t>
            </a:r>
            <a:r>
              <a:rPr lang="en-US" altLang="zh-CN" b="1" dirty="0"/>
              <a:t>general core</a:t>
            </a:r>
            <a:r>
              <a:rPr lang="zh-CN" altLang="en-US" dirty="0"/>
              <a:t>，这种</a:t>
            </a:r>
            <a:r>
              <a:rPr lang="en-US" altLang="zh-CN" dirty="0"/>
              <a:t>core</a:t>
            </a:r>
            <a:r>
              <a:rPr lang="zh-CN" altLang="en-US" dirty="0"/>
              <a:t>和</a:t>
            </a:r>
            <a:r>
              <a:rPr lang="en-US" altLang="zh-CN" dirty="0"/>
              <a:t>IP core</a:t>
            </a:r>
            <a:r>
              <a:rPr lang="zh-CN" altLang="en-US" dirty="0"/>
              <a:t>的不同是，</a:t>
            </a:r>
            <a:r>
              <a:rPr lang="en-US" altLang="zh-CN" dirty="0"/>
              <a:t>CPU core</a:t>
            </a:r>
            <a:r>
              <a:rPr lang="zh-CN" altLang="en-US" dirty="0"/>
              <a:t>可以用来进行一般计算，而</a:t>
            </a:r>
            <a:r>
              <a:rPr lang="en-US" altLang="zh-CN" dirty="0"/>
              <a:t>IP core</a:t>
            </a:r>
            <a:r>
              <a:rPr lang="zh-CN" altLang="en-US" dirty="0"/>
              <a:t>的硬件构造不同，只能进行某种专门的工作</a:t>
            </a:r>
            <a:r>
              <a:rPr lang="en-US" altLang="zh-CN" dirty="0"/>
              <a:t>(</a:t>
            </a:r>
            <a:r>
              <a:rPr lang="zh-CN" altLang="en-US" dirty="0"/>
              <a:t>比如说</a:t>
            </a:r>
            <a:r>
              <a:rPr lang="en-US" altLang="zh-CN" dirty="0"/>
              <a:t>secure core</a:t>
            </a:r>
            <a:r>
              <a:rPr lang="zh-CN" altLang="en-US" dirty="0"/>
              <a:t>只能加密解密，</a:t>
            </a:r>
            <a:r>
              <a:rPr lang="en-US" altLang="zh-CN" dirty="0"/>
              <a:t>display core</a:t>
            </a:r>
            <a:r>
              <a:rPr lang="zh-CN" altLang="en-US" dirty="0"/>
              <a:t>只能负责把显示信息传给</a:t>
            </a:r>
            <a:r>
              <a:rPr lang="en-US" altLang="zh-CN" dirty="0"/>
              <a:t>display</a:t>
            </a:r>
            <a:r>
              <a:rPr lang="zh-CN" altLang="en-US" dirty="0"/>
              <a:t>，等</a:t>
            </a:r>
            <a:r>
              <a:rPr lang="en-US" altLang="zh-CN" dirty="0"/>
              <a:t>)</a:t>
            </a:r>
            <a:endParaRPr kumimoji="1" lang="en-US" altLang="zh-CN"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34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software package</a:t>
            </a:r>
            <a:r>
              <a:rPr kumimoji="1" lang="zh-CN" altLang="en-US" dirty="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a:t>红色虚线</a:t>
            </a:r>
            <a:r>
              <a:rPr kumimoji="1" lang="en-US" altLang="zh-CN" sz="1200" dirty="0"/>
              <a:t>box</a:t>
            </a:r>
            <a:r>
              <a:rPr kumimoji="1" lang="zh-CN" altLang="en-US" sz="1200" dirty="0"/>
              <a:t>中的东西指在</a:t>
            </a:r>
            <a:r>
              <a:rPr kumimoji="1" lang="en-US" altLang="zh-CN" sz="1200" dirty="0"/>
              <a:t>HU</a:t>
            </a:r>
            <a:r>
              <a:rPr kumimoji="1" lang="zh-CN" altLang="en-US" sz="1200" dirty="0"/>
              <a:t>的</a:t>
            </a:r>
            <a:r>
              <a:rPr kumimoji="1" lang="en-US" altLang="zh-CN" sz="1200" dirty="0" err="1"/>
              <a:t>TrustZone</a:t>
            </a:r>
            <a:r>
              <a:rPr kumimoji="1" lang="zh-CN" altLang="en-US" sz="1200" dirty="0"/>
              <a:t>中</a:t>
            </a:r>
            <a:endParaRPr kumimoji="1" lang="en-US" altLang="zh-CN" sz="1200" dirty="0"/>
          </a:p>
          <a:p>
            <a:pPr algn="r"/>
            <a:r>
              <a:rPr lang="zh-CN" altLang="en-US" sz="1200" dirty="0"/>
              <a:t>事先</a:t>
            </a:r>
            <a:r>
              <a:rPr lang="en-US" altLang="zh-CN" sz="1200" dirty="0"/>
              <a:t>OEM</a:t>
            </a:r>
            <a:r>
              <a:rPr lang="zh-CN" altLang="en-US" sz="1200" dirty="0"/>
              <a:t>和</a:t>
            </a:r>
            <a:r>
              <a:rPr lang="en-US" altLang="zh-CN" sz="1200" dirty="0"/>
              <a:t>HU</a:t>
            </a:r>
            <a:r>
              <a:rPr lang="zh-CN" altLang="en-US" sz="1200" dirty="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为了减少传输量，不传整个</a:t>
            </a:r>
            <a:r>
              <a:rPr kumimoji="1" lang="en-US" altLang="zh-CN" sz="1050" dirty="0"/>
              <a:t>package</a:t>
            </a:r>
            <a:r>
              <a:rPr kumimoji="1" lang="zh-CN" altLang="en-US" sz="1050" dirty="0"/>
              <a:t>给</a:t>
            </a:r>
            <a:r>
              <a:rPr kumimoji="1" lang="en-US" altLang="zh-CN" sz="1050" dirty="0"/>
              <a:t>OEM</a:t>
            </a:r>
          </a:p>
          <a:p>
            <a:r>
              <a:rPr lang="zh-CN" altLang="en-US" sz="1050" dirty="0"/>
              <a:t>只传</a:t>
            </a:r>
            <a:r>
              <a:rPr lang="en-US" altLang="zh-CN" sz="1050" dirty="0"/>
              <a:t>metadata</a:t>
            </a:r>
            <a:r>
              <a:rPr lang="zh-CN" altLang="en-US" sz="1050" dirty="0"/>
              <a:t>和</a:t>
            </a:r>
            <a:r>
              <a:rPr lang="en-US" altLang="zh-CN" sz="1050" dirty="0"/>
              <a:t>package</a:t>
            </a:r>
            <a:r>
              <a:rPr lang="zh-CN" altLang="en-US" sz="1050" dirty="0"/>
              <a:t>的</a:t>
            </a:r>
            <a:r>
              <a:rPr lang="en-US" altLang="zh-CN" sz="1050" dirty="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a:t>下面，两张图时</a:t>
            </a:r>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的署名认证</a:t>
            </a:r>
            <a:r>
              <a:rPr kumimoji="1" lang="en-US" altLang="zh-CN" sz="1400" b="1" dirty="0">
                <a:solidFill>
                  <a:srgbClr val="FF0000"/>
                </a:solidFill>
              </a:rPr>
              <a:t>sequence </a:t>
            </a:r>
          </a:p>
          <a:p>
            <a:r>
              <a:rPr kumimoji="1" lang="zh-CN" altLang="en-US" sz="1400" dirty="0"/>
              <a:t>和 </a:t>
            </a:r>
            <a:endParaRPr kumimoji="1" lang="en-US" altLang="zh-CN" sz="1400" dirty="0"/>
          </a:p>
          <a:p>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的解密</a:t>
            </a:r>
            <a:r>
              <a:rPr kumimoji="1" lang="en-US" altLang="zh-CN" sz="1400" b="1" dirty="0">
                <a:solidFill>
                  <a:srgbClr val="FF0000"/>
                </a:solidFill>
              </a:rPr>
              <a:t>key exchange</a:t>
            </a:r>
            <a:r>
              <a:rPr kumimoji="1" lang="zh-CN" altLang="en-US" sz="1400" b="1" dirty="0">
                <a:solidFill>
                  <a:srgbClr val="FF0000"/>
                </a:solidFill>
              </a:rPr>
              <a:t>的流程</a:t>
            </a:r>
            <a:endParaRPr kumimoji="1" lang="en-US" altLang="zh-CN" sz="1400" b="1" dirty="0">
              <a:solidFill>
                <a:srgbClr val="FF0000"/>
              </a:solidFill>
            </a:endParaRPr>
          </a:p>
          <a:p>
            <a:r>
              <a:rPr lang="zh-CN" altLang="en-US" sz="1400" dirty="0"/>
              <a:t>这两个设计是</a:t>
            </a:r>
            <a:r>
              <a:rPr lang="en-US" altLang="zh-CN" sz="1400" dirty="0"/>
              <a:t>PASA</a:t>
            </a:r>
            <a:r>
              <a:rPr lang="zh-CN" altLang="en-US" sz="1400" dirty="0"/>
              <a:t>的</a:t>
            </a:r>
            <a:r>
              <a:rPr lang="en-US" altLang="zh-CN" sz="1400" dirty="0"/>
              <a:t>Eric</a:t>
            </a:r>
            <a:r>
              <a:rPr lang="zh-CN" altLang="en-US" sz="1400" dirty="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a:t>TEK</a:t>
            </a:r>
            <a:r>
              <a:rPr lang="zh-CN" altLang="en-US" sz="1200" dirty="0"/>
              <a:t>是</a:t>
            </a:r>
            <a:r>
              <a:rPr lang="en-US" altLang="zh-CN" sz="1200" dirty="0"/>
              <a:t>OEM</a:t>
            </a:r>
            <a:r>
              <a:rPr lang="zh-CN" altLang="en-US" sz="1200" dirty="0"/>
              <a:t>和</a:t>
            </a:r>
            <a:r>
              <a:rPr lang="en-US" altLang="zh-CN" sz="1200" dirty="0"/>
              <a:t>HU</a:t>
            </a:r>
            <a:r>
              <a:rPr lang="zh-CN" altLang="en-US" sz="1200" dirty="0"/>
              <a:t>事先共享好的</a:t>
            </a:r>
            <a:r>
              <a:rPr lang="en-US" altLang="zh-CN" sz="1200" dirty="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a:t>SW Update = software package</a:t>
            </a:r>
          </a:p>
          <a:p>
            <a:r>
              <a:rPr lang="zh-CN" altLang="en-US" sz="1200" dirty="0"/>
              <a:t>是被加密了之后再传给</a:t>
            </a:r>
            <a:r>
              <a:rPr lang="en-US" altLang="zh-CN" sz="1200" dirty="0"/>
              <a:t>HU</a:t>
            </a:r>
            <a:r>
              <a:rPr lang="zh-CN" altLang="en-US" sz="1200" dirty="0"/>
              <a:t>的</a:t>
            </a:r>
            <a:endParaRPr lang="en-US" altLang="zh-CN" sz="1200" dirty="0"/>
          </a:p>
          <a:p>
            <a:r>
              <a:rPr kumimoji="1" lang="zh-CN" altLang="en-US" sz="1200" dirty="0"/>
              <a:t>加密用</a:t>
            </a:r>
            <a:r>
              <a:rPr kumimoji="1" lang="en-US" altLang="zh-CN" sz="1200" dirty="0"/>
              <a:t>key</a:t>
            </a:r>
            <a:r>
              <a:rPr kumimoji="1" lang="zh-CN" altLang="en-US" sz="1200" dirty="0"/>
              <a:t>是</a:t>
            </a:r>
            <a:r>
              <a:rPr kumimoji="1" lang="en-US" altLang="zh-CN" sz="1200" dirty="0"/>
              <a:t>PASA</a:t>
            </a:r>
            <a:r>
              <a:rPr kumimoji="1" lang="zh-CN" altLang="en-US" sz="1200" dirty="0"/>
              <a:t>的</a:t>
            </a:r>
            <a:r>
              <a:rPr kumimoji="1" lang="en-US" altLang="zh-CN" sz="1200" dirty="0" err="1"/>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key exchange</a:t>
            </a:r>
            <a:r>
              <a:rPr kumimoji="1" lang="zh-CN" altLang="en-US" dirty="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a:t>OEM</a:t>
            </a:r>
            <a:r>
              <a:rPr kumimoji="1" lang="zh-CN" altLang="en-US" sz="1400" dirty="0"/>
              <a:t>的</a:t>
            </a:r>
            <a:r>
              <a:rPr kumimoji="1" lang="en-US" altLang="zh-CN" sz="1400" dirty="0"/>
              <a:t>private key</a:t>
            </a:r>
            <a:r>
              <a:rPr kumimoji="1" lang="zh-CN" altLang="en-US" sz="1400" dirty="0"/>
              <a:t>只有</a:t>
            </a:r>
            <a:r>
              <a:rPr kumimoji="1" lang="en-US" altLang="zh-CN" sz="1400" dirty="0"/>
              <a:t>OEM</a:t>
            </a:r>
            <a:r>
              <a:rPr kumimoji="1" lang="zh-CN" altLang="en-US" sz="1400" dirty="0"/>
              <a:t>和</a:t>
            </a:r>
            <a:r>
              <a:rPr kumimoji="1" lang="en-US" altLang="zh-CN" sz="1400" dirty="0"/>
              <a:t>HU</a:t>
            </a:r>
            <a:r>
              <a:rPr kumimoji="1" lang="zh-CN" altLang="en-US" sz="1400" dirty="0"/>
              <a:t>的</a:t>
            </a:r>
            <a:r>
              <a:rPr kumimoji="1" lang="en-US" altLang="zh-CN" sz="1400" dirty="0" err="1"/>
              <a:t>trustzone</a:t>
            </a:r>
            <a:r>
              <a:rPr kumimoji="1" lang="zh-CN" altLang="en-US" sz="1400" dirty="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蓝色虚线</a:t>
            </a:r>
            <a:r>
              <a:rPr kumimoji="1" lang="en-US" altLang="zh-CN" sz="1050" dirty="0"/>
              <a:t>box</a:t>
            </a:r>
            <a:r>
              <a:rPr kumimoji="1" lang="zh-CN" altLang="en-US" sz="1050" dirty="0"/>
              <a:t>中是一整个</a:t>
            </a:r>
            <a:r>
              <a:rPr kumimoji="1" lang="en-US" altLang="zh-CN" sz="1050" dirty="0"/>
              <a:t>OTA package</a:t>
            </a:r>
            <a:r>
              <a:rPr kumimoji="1" lang="zh-CN" altLang="en-US" sz="1050" dirty="0"/>
              <a:t>，是加密的，加密用</a:t>
            </a:r>
            <a:r>
              <a:rPr kumimoji="1" lang="en-US" altLang="zh-CN" sz="1050" dirty="0"/>
              <a:t>key exchange</a:t>
            </a:r>
            <a:r>
              <a:rPr kumimoji="1" lang="zh-CN" altLang="en-US" sz="105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77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a:solidFill>
                  <a:srgbClr val="FF0000"/>
                </a:solidFill>
              </a:rPr>
              <a:t>EAL</a:t>
            </a:r>
            <a:r>
              <a:rPr kumimoji="1" lang="en-US" altLang="ja-JP" dirty="0">
                <a:solidFill>
                  <a:srgbClr val="FF0000"/>
                </a:solidFill>
              </a:rPr>
              <a:t> </a:t>
            </a:r>
            <a:r>
              <a:rPr kumimoji="1" lang="en-US" altLang="ja-JP" dirty="0"/>
              <a:t>(</a:t>
            </a:r>
            <a:r>
              <a:rPr kumimoji="1" lang="zh-CN" altLang="en-US" dirty="0"/>
              <a:t>最低</a:t>
            </a:r>
            <a:r>
              <a:rPr kumimoji="1" lang="en-US" altLang="ja-JP" dirty="0"/>
              <a:t>1~7</a:t>
            </a:r>
            <a:r>
              <a:rPr lang="zh-CN" altLang="en-US" dirty="0"/>
              <a:t>最高</a:t>
            </a:r>
            <a:r>
              <a:rPr kumimoji="1" lang="en-US" altLang="ja-JP" dirty="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p>
          <a:p>
            <a:pPr marL="285750" indent="-285750">
              <a:buFont typeface="Arial" panose="020B0604020202020204" pitchFamily="34" charset="0"/>
              <a:buChar char="•"/>
            </a:pPr>
            <a:r>
              <a:rPr lang="en-US" altLang="ja-JP" dirty="0"/>
              <a:t>To 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p>
          <a:p>
            <a:pPr marL="285750" indent="-285750">
              <a:buFont typeface="Arial" panose="020B0604020202020204" pitchFamily="34" charset="0"/>
              <a:buChar char="•"/>
            </a:pPr>
            <a:r>
              <a:rPr kumimoji="1" lang="zh-CN" altLang="en-US" dirty="0"/>
              <a:t>一般来讲，作为</a:t>
            </a:r>
            <a:r>
              <a:rPr kumimoji="1" lang="en-US" altLang="zh-CN" dirty="0"/>
              <a:t>vendor</a:t>
            </a:r>
            <a:r>
              <a:rPr kumimoji="1" lang="zh-CN" altLang="en-US" dirty="0"/>
              <a:t>而言最常用的是</a:t>
            </a:r>
            <a:r>
              <a:rPr kumimoji="1" lang="en-US" altLang="zh-CN" dirty="0">
                <a:solidFill>
                  <a:srgbClr val="FF0000"/>
                </a:solidFill>
              </a:rPr>
              <a:t>EAL4</a:t>
            </a:r>
            <a:r>
              <a:rPr lang="en-US" altLang="zh-CN" dirty="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a:t>EAL1: Functionally Tested</a:t>
            </a:r>
          </a:p>
          <a:p>
            <a:pPr marL="285750" indent="-285750">
              <a:buFont typeface="Arial" panose="020B0604020202020204" pitchFamily="34" charset="0"/>
              <a:buChar char="•"/>
            </a:pPr>
            <a:r>
              <a:rPr lang="en-US" altLang="ja-JP" dirty="0"/>
              <a:t>EAL2: Structurally Tested</a:t>
            </a:r>
          </a:p>
          <a:p>
            <a:pPr marL="285750" indent="-285750">
              <a:buFont typeface="Arial" panose="020B0604020202020204" pitchFamily="34" charset="0"/>
              <a:buChar char="•"/>
            </a:pPr>
            <a:r>
              <a:rPr lang="en-US" altLang="ja-JP" dirty="0"/>
              <a:t>EAL3: Methodically Tested and Checked</a:t>
            </a:r>
          </a:p>
          <a:p>
            <a:pPr marL="285750" indent="-285750">
              <a:buFont typeface="Arial" panose="020B0604020202020204" pitchFamily="34" charset="0"/>
              <a:buChar char="•"/>
            </a:pPr>
            <a:r>
              <a:rPr lang="en-US" altLang="ja-JP" dirty="0"/>
              <a:t>EAL4: Methodically Designed, Tested and Reviewed</a:t>
            </a:r>
          </a:p>
          <a:p>
            <a:pPr marL="285750" indent="-285750">
              <a:buFont typeface="Arial" panose="020B0604020202020204" pitchFamily="34" charset="0"/>
              <a:buChar char="•"/>
            </a:pPr>
            <a:r>
              <a:rPr lang="en-US" altLang="ja-JP" dirty="0"/>
              <a:t>EAL5: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a:t>EAL6: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a:t>EAL7: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28736</TotalTime>
  <Words>50090</Words>
  <Application>Microsoft Office PowerPoint</Application>
  <PresentationFormat>On-screen Show (4:3)</PresentationFormat>
  <Paragraphs>3840</Paragraphs>
  <Slides>164</Slides>
  <Notes>15</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4</vt:i4>
      </vt:variant>
      <vt:variant>
        <vt:lpstr>Slide Titles</vt:lpstr>
      </vt:variant>
      <vt:variant>
        <vt:i4>164</vt:i4>
      </vt:variant>
    </vt:vector>
  </HeadingPairs>
  <TitlesOfParts>
    <vt:vector size="196" baseType="lpstr">
      <vt:lpstr>Arial Unicode MS</vt:lpstr>
      <vt:lpstr>DejaVu Sans Mono</vt:lpstr>
      <vt:lpstr>HGｺﾞｼｯｸM</vt:lpstr>
      <vt:lpstr>HGPｺﾞｼｯｸM</vt:lpstr>
      <vt:lpstr>Inconsolata</vt:lpstr>
      <vt:lpstr>inherit</vt:lpstr>
      <vt:lpstr>Meiryo UI</vt:lpstr>
      <vt:lpstr>montserrat</vt:lpstr>
      <vt:lpstr>ＭＳ 明朝</vt:lpstr>
      <vt:lpstr>ＭＳ Ｐゴシック</vt:lpstr>
      <vt:lpstr>Open Sans</vt:lpstr>
      <vt:lpstr>PT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Visio.Drawing.11</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3908</cp:revision>
  <dcterms:created xsi:type="dcterms:W3CDTF">2016-01-14T23:49:10Z</dcterms:created>
  <dcterms:modified xsi:type="dcterms:W3CDTF">2018-09-30T05:43:57Z</dcterms:modified>
</cp:coreProperties>
</file>